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9" r:id="rId10"/>
    <p:sldId id="267" r:id="rId11"/>
    <p:sldId id="275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19" autoAdjust="0"/>
  </p:normalViewPr>
  <p:slideViewPr>
    <p:cSldViewPr snapToGrid="0">
      <p:cViewPr>
        <p:scale>
          <a:sx n="80" d="100"/>
          <a:sy n="80" d="100"/>
        </p:scale>
        <p:origin x="31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01:50:08.888"/>
    </inkml:context>
    <inkml:brush xml:id="br0">
      <inkml:brushProperty name="width" value="0.05" units="cm"/>
      <inkml:brushProperty name="height" value="0.05" units="cm"/>
      <inkml:brushProperty name="color" value="#EAEAEA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Electric vehicle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Best Cities in the US to own &amp; operate electric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6FC9-2716-49AB-BE93-F4DAD44EE95B}"/>
              </a:ext>
            </a:extLst>
          </p:cNvPr>
          <p:cNvSpPr txBox="1"/>
          <p:nvPr/>
        </p:nvSpPr>
        <p:spPr>
          <a:xfrm>
            <a:off x="10013750" y="5644553"/>
            <a:ext cx="216437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Andrew Perez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Brent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Meulebroek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Michael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Badinger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Gary Jeter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EA2F-6978-4117-8B36-9C437FDF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CB6CB-A781-4F28-9FAB-B0770D561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16364"/>
              </p:ext>
            </p:extLst>
          </p:nvPr>
        </p:nvGraphicFramePr>
        <p:xfrm>
          <a:off x="1066800" y="1816126"/>
          <a:ext cx="100584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111">
                  <a:extLst>
                    <a:ext uri="{9D8B030D-6E8A-4147-A177-3AD203B41FA5}">
                      <a16:colId xmlns:a16="http://schemas.microsoft.com/office/drawing/2014/main" val="3432134553"/>
                    </a:ext>
                  </a:extLst>
                </a:gridCol>
                <a:gridCol w="5603289">
                  <a:extLst>
                    <a:ext uri="{9D8B030D-6E8A-4147-A177-3AD203B41FA5}">
                      <a16:colId xmlns:a16="http://schemas.microsoft.com/office/drawing/2014/main" val="171079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3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Learned a lot about PEVs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data limited analysis opportunities.  Data at state only vs city,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of GitHub made it easy to divide up work &amp; merge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API data is messy &amp; a wealth of information available!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0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 team &amp;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growing pains – Common Kernels, set-up, merging branches,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1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API crashed PC with 500 MB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4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time of day when running the script changes the results since the Open Weather API uses current temperature.  Future analysis would want historical temperatures.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8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6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BB60E-759C-46AC-A038-9E21C9BD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757362"/>
            <a:ext cx="6989764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A4F99-6AE0-44DA-8554-1DF29375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787" y="441273"/>
            <a:ext cx="1580271" cy="15729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7CB83B-DC7D-4080-8BA2-D0CFC402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6" y="1656222"/>
            <a:ext cx="11097086" cy="384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Questions &amp; Factors</a:t>
            </a: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Manufacturers and consumers both have an interest in understanding which are the best cites to own &amp; operate a plug-in electric vehicles (PEV).  Consumers want confidence in their investments.  Manufacturers want to target the best markets. </a:t>
            </a:r>
          </a:p>
          <a:p>
            <a:pPr marL="0" indent="0">
              <a:buNone/>
            </a:pPr>
            <a:r>
              <a:rPr lang="en-US" sz="1600" b="1" u="sng" dirty="0"/>
              <a:t>Analysis Methodology</a:t>
            </a:r>
            <a:endParaRPr lang="en-US" sz="1600" dirty="0"/>
          </a:p>
          <a:p>
            <a:pPr lvl="1"/>
            <a:r>
              <a:rPr lang="en-US" sz="1600" dirty="0"/>
              <a:t>Research PEV and factors (population, climate conditions, sufficient PEV infrastructure) </a:t>
            </a:r>
          </a:p>
          <a:p>
            <a:pPr lvl="1"/>
            <a:r>
              <a:rPr lang="en-US" sz="1600" dirty="0"/>
              <a:t>APIs to pull available data</a:t>
            </a:r>
          </a:p>
          <a:p>
            <a:pPr lvl="1"/>
            <a:r>
              <a:rPr lang="en-US" sz="1600" dirty="0"/>
              <a:t>Detailed analysis of factors using Python scripting and graphs</a:t>
            </a:r>
          </a:p>
          <a:p>
            <a:pPr lvl="1"/>
            <a:r>
              <a:rPr lang="en-US" sz="1600" dirty="0"/>
              <a:t>Interpret results &amp; recommend top cities</a:t>
            </a:r>
          </a:p>
          <a:p>
            <a:pPr marL="0" indent="0">
              <a:buNone/>
            </a:pPr>
            <a:r>
              <a:rPr lang="en-US" sz="1600" b="1" u="sng" dirty="0"/>
              <a:t>Analysis Results</a:t>
            </a:r>
          </a:p>
          <a:p>
            <a:pPr lvl="1"/>
            <a:r>
              <a:rPr lang="en-US" sz="1600" dirty="0"/>
              <a:t>84  cities based on population</a:t>
            </a:r>
          </a:p>
          <a:p>
            <a:pPr lvl="1"/>
            <a:r>
              <a:rPr lang="en-US" sz="1600" dirty="0"/>
              <a:t>70 cities based on weather</a:t>
            </a:r>
          </a:p>
          <a:p>
            <a:pPr lvl="1"/>
            <a:r>
              <a:rPr lang="en-US" sz="1600" dirty="0"/>
              <a:t>20 cities based on infrastructure 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8316C-59A7-461C-97A0-F2D6289D1BC1}"/>
              </a:ext>
            </a:extLst>
          </p:cNvPr>
          <p:cNvSpPr txBox="1"/>
          <p:nvPr/>
        </p:nvSpPr>
        <p:spPr>
          <a:xfrm>
            <a:off x="5786759" y="4448557"/>
            <a:ext cx="6094520" cy="189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/>
              <a:t>Recommendation</a:t>
            </a:r>
            <a:endParaRPr lang="en-US" sz="1600" dirty="0"/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11 cities in CA 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4 cities in TX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CO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FL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 city on OR</a:t>
            </a:r>
          </a:p>
        </p:txBody>
      </p:sp>
    </p:spTree>
    <p:extLst>
      <p:ext uri="{BB962C8B-B14F-4D97-AF65-F5344CB8AC3E}">
        <p14:creationId xmlns:p14="http://schemas.microsoft.com/office/powerpoint/2010/main" val="2934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51536B-7ABB-484F-B6B8-C116E5C51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26611"/>
              </p:ext>
            </p:extLst>
          </p:nvPr>
        </p:nvGraphicFramePr>
        <p:xfrm>
          <a:off x="578528" y="2587835"/>
          <a:ext cx="1087514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7468">
                  <a:extLst>
                    <a:ext uri="{9D8B030D-6E8A-4147-A177-3AD203B41FA5}">
                      <a16:colId xmlns:a16="http://schemas.microsoft.com/office/drawing/2014/main" val="3093935897"/>
                    </a:ext>
                  </a:extLst>
                </a:gridCol>
                <a:gridCol w="5647677">
                  <a:extLst>
                    <a:ext uri="{9D8B030D-6E8A-4147-A177-3AD203B41FA5}">
                      <a16:colId xmlns:a16="http://schemas.microsoft.com/office/drawing/2014/main" val="130621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6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optimal weather conditions for plug-in electric vehicles (PEV)?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Open Weather API 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http://api.openweathermap.org)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0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best infrastructure to support PEVs?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Map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https://openchargemap.org/site/develop/api)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6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cites have a large enough population to provide consumer confidence in PEV support and services?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Census Python Library API (2018 Data)</a:t>
                      </a:r>
                    </a:p>
                    <a:p>
                      <a:r>
                        <a:rPr lang="en-US" dirty="0"/>
                        <a:t>Google Maps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maps.googleapis.com/maps/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068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6786999"/>
                  </p:ext>
                </p:extLst>
              </p:nvPr>
            </p:nvGraphicFramePr>
            <p:xfrm>
              <a:off x="6981972" y="-57507"/>
              <a:ext cx="4730634" cy="2660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30634" cy="266088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258" ay="2587743" az="192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02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1972" y="-57507"/>
                <a:ext cx="4730634" cy="266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14:cNvPr>
              <p14:cNvContentPartPr/>
              <p14:nvPr/>
            </p14:nvContentPartPr>
            <p14:xfrm>
              <a:off x="7162380" y="29712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740" y="29622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9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E41F-D4AB-4254-9D17-2E299AAD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6270"/>
            <a:ext cx="10058400" cy="1371600"/>
          </a:xfrm>
        </p:spPr>
        <p:txBody>
          <a:bodyPr/>
          <a:lstStyle/>
          <a:p>
            <a:r>
              <a:rPr lang="en-US" dirty="0"/>
              <a:t>Data Clean 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A284-047B-4008-84D4-D3C4B15D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28" y="1907615"/>
            <a:ext cx="8729892" cy="423573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PEV Research</a:t>
            </a:r>
          </a:p>
          <a:p>
            <a:pPr lvl="1"/>
            <a:r>
              <a:rPr lang="en-US" sz="1800" dirty="0"/>
              <a:t>Best &amp; Worst places for PEVs</a:t>
            </a:r>
          </a:p>
          <a:p>
            <a:pPr lvl="1"/>
            <a:r>
              <a:rPr lang="en-US" sz="1800" dirty="0"/>
              <a:t>Capabilities &amp; limitations</a:t>
            </a:r>
          </a:p>
          <a:p>
            <a:pPr lvl="1"/>
            <a:endParaRPr lang="en-US" sz="2000" dirty="0"/>
          </a:p>
          <a:p>
            <a:r>
              <a:rPr lang="en-US" sz="2000" dirty="0"/>
              <a:t>Insights</a:t>
            </a:r>
            <a:endParaRPr lang="en-US" sz="1800" dirty="0"/>
          </a:p>
          <a:p>
            <a:pPr lvl="1"/>
            <a:r>
              <a:rPr lang="en-US" sz="1800" dirty="0"/>
              <a:t>Most US cities weather conditions support PEVs</a:t>
            </a:r>
          </a:p>
          <a:p>
            <a:pPr lvl="1"/>
            <a:r>
              <a:rPr lang="en-US" sz="1800" dirty="0"/>
              <a:t>Populations greater than 250K are best</a:t>
            </a:r>
          </a:p>
          <a:p>
            <a:pPr lvl="1"/>
            <a:r>
              <a:rPr lang="en-US" sz="1800" dirty="0"/>
              <a:t>Charging Station infrastructure is rapidly growing!</a:t>
            </a:r>
          </a:p>
          <a:p>
            <a:pPr lvl="1"/>
            <a:r>
              <a:rPr lang="en-US" sz="1800" dirty="0"/>
              <a:t>PEV owners should move to Puerto Rico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Rabbit holes</a:t>
            </a:r>
          </a:p>
          <a:p>
            <a:pPr lvl="1"/>
            <a:r>
              <a:rPr lang="en-US" sz="1800" dirty="0"/>
              <a:t>Commute time</a:t>
            </a:r>
          </a:p>
          <a:p>
            <a:pPr lvl="1"/>
            <a:r>
              <a:rPr lang="en-US" sz="1800" dirty="0"/>
              <a:t>Average gas prices</a:t>
            </a:r>
          </a:p>
          <a:p>
            <a:pPr lvl="1"/>
            <a:r>
              <a:rPr lang="en-US" sz="1800" dirty="0"/>
              <a:t>PEV State &amp; Federal Incentives &amp; Regulations</a:t>
            </a:r>
          </a:p>
          <a:p>
            <a:pPr lvl="2"/>
            <a:endParaRPr lang="en-US" sz="1600" dirty="0"/>
          </a:p>
          <a:p>
            <a:pPr marL="548640" lvl="2" indent="0">
              <a:buNone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806BBC-0C27-41D3-BFC6-C547A8E6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30" y="3071383"/>
            <a:ext cx="4196179" cy="3160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95A74C-9BF7-4A92-8567-922FAB6D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0" r="36621" b="1"/>
          <a:stretch/>
        </p:blipFill>
        <p:spPr>
          <a:xfrm>
            <a:off x="5699436" y="1710550"/>
            <a:ext cx="2689988" cy="14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06" y="588339"/>
            <a:ext cx="10058400" cy="1371600"/>
          </a:xfrm>
        </p:spPr>
        <p:txBody>
          <a:bodyPr/>
          <a:lstStyle/>
          <a:p>
            <a:r>
              <a:rPr lang="en-US" dirty="0"/>
              <a:t>Census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06" y="1894217"/>
            <a:ext cx="497783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Census Library API</a:t>
            </a:r>
          </a:p>
          <a:p>
            <a:pPr lvl="1"/>
            <a:r>
              <a:rPr lang="en-US" sz="1800" dirty="0"/>
              <a:t>250K population screening criteria based on market size</a:t>
            </a:r>
          </a:p>
          <a:p>
            <a:pPr lvl="1"/>
            <a:r>
              <a:rPr lang="en-US" sz="1800" dirty="0"/>
              <a:t>Box plot identified outliers exist</a:t>
            </a:r>
          </a:p>
          <a:p>
            <a:pPr lvl="1"/>
            <a:r>
              <a:rPr lang="en-US" sz="1700" dirty="0"/>
              <a:t>Bar chart identified outlier cities</a:t>
            </a:r>
          </a:p>
          <a:p>
            <a:pPr lvl="1"/>
            <a:r>
              <a:rPr lang="en-US" sz="1700" dirty="0"/>
              <a:t>No removal of outlier cities due to </a:t>
            </a:r>
            <a:r>
              <a:rPr lang="en-US" sz="1700" b="1" i="1" dirty="0"/>
              <a:t>market size opportunity </a:t>
            </a:r>
            <a:r>
              <a:rPr lang="en-US" sz="1700" dirty="0"/>
              <a:t>for manufacturers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3200" dirty="0"/>
              <a:t>84 </a:t>
            </a:r>
            <a:r>
              <a:rPr lang="en-US" sz="1800" dirty="0"/>
              <a:t>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CD15-FF42-4ADC-86FC-A4B9EE7D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42" y="3429000"/>
            <a:ext cx="4279711" cy="29656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97703-4347-4E73-AD7D-DFEE965E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5" y="588339"/>
            <a:ext cx="4413966" cy="26117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81D7F38-C3B2-4F69-B8DF-43DB6E01AF65}"/>
              </a:ext>
            </a:extLst>
          </p:cNvPr>
          <p:cNvSpPr/>
          <p:nvPr/>
        </p:nvSpPr>
        <p:spPr>
          <a:xfrm rot="5400000">
            <a:off x="7502741" y="3516668"/>
            <a:ext cx="672481" cy="1597981"/>
          </a:xfrm>
          <a:prstGeom prst="leftBrace">
            <a:avLst>
              <a:gd name="adj1" fmla="val 0"/>
              <a:gd name="adj2" fmla="val 48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8A00BD-2A02-4B26-94A0-4173DA5CADC3}"/>
              </a:ext>
            </a:extLst>
          </p:cNvPr>
          <p:cNvSpPr/>
          <p:nvPr/>
        </p:nvSpPr>
        <p:spPr>
          <a:xfrm>
            <a:off x="8451542" y="793289"/>
            <a:ext cx="488271" cy="186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19B336A-9AEF-4CBD-A509-0E12E89A3B3E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 rot="10800000" flipV="1">
            <a:off x="7870942" y="1723856"/>
            <a:ext cx="580601" cy="22555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9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0339C7-D83C-4884-AD72-D3C705D7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5768"/>
            <a:ext cx="5701648" cy="2369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54" y="584871"/>
            <a:ext cx="5021802" cy="1371600"/>
          </a:xfrm>
        </p:spPr>
        <p:txBody>
          <a:bodyPr/>
          <a:lstStyle/>
          <a:p>
            <a:r>
              <a:rPr lang="en-US" dirty="0"/>
              <a:t>Weather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8" y="1737705"/>
            <a:ext cx="4915393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Weather API</a:t>
            </a:r>
          </a:p>
          <a:p>
            <a:pPr lvl="1"/>
            <a:r>
              <a:rPr lang="en-US" sz="1800" dirty="0"/>
              <a:t>No Correlation between Temp &amp; Population (R-sq .001 &amp; .005)</a:t>
            </a:r>
          </a:p>
          <a:p>
            <a:pPr lvl="1"/>
            <a:r>
              <a:rPr lang="en-US" sz="1800" dirty="0"/>
              <a:t>Box plot reflected minimal outliers</a:t>
            </a:r>
          </a:p>
          <a:p>
            <a:pPr lvl="1"/>
            <a:r>
              <a:rPr lang="en-US" sz="1800" dirty="0"/>
              <a:t>Research identified optimal temperatures *</a:t>
            </a:r>
          </a:p>
          <a:p>
            <a:pPr lvl="1"/>
            <a:r>
              <a:rPr lang="en-US" sz="1800" dirty="0"/>
              <a:t>Max Temp &lt; 115 degrees F</a:t>
            </a:r>
          </a:p>
          <a:p>
            <a:pPr lvl="1"/>
            <a:r>
              <a:rPr lang="en-US" sz="1800" dirty="0"/>
              <a:t>Min Temp &gt; 40 degrees 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2800" b="1" dirty="0"/>
              <a:t>70</a:t>
            </a:r>
            <a:r>
              <a:rPr lang="en-US" sz="1800" dirty="0"/>
              <a:t> 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EFB4A-1819-4EF5-A9AD-211E4C8D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52" y="987242"/>
            <a:ext cx="2479828" cy="155682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2A3CC-3CA9-4C25-A01C-08C6B9EE23CB}"/>
              </a:ext>
            </a:extLst>
          </p:cNvPr>
          <p:cNvSpPr txBox="1"/>
          <p:nvPr/>
        </p:nvSpPr>
        <p:spPr>
          <a:xfrm>
            <a:off x="6459984" y="521425"/>
            <a:ext cx="502180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Correlation between pop &amp; temp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A6F216-18F9-4CB6-9C7B-7B604E5C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8" y="972489"/>
            <a:ext cx="2479827" cy="162854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F7B897-9D62-4780-BFA2-5907C342C43F}"/>
              </a:ext>
            </a:extLst>
          </p:cNvPr>
          <p:cNvSpPr txBox="1"/>
          <p:nvPr/>
        </p:nvSpPr>
        <p:spPr>
          <a:xfrm>
            <a:off x="8929657" y="4924833"/>
            <a:ext cx="25521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Kept the outlier within recommended temperature range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A520B-F02C-4827-A9D8-8EA39DC3C67E}"/>
              </a:ext>
            </a:extLst>
          </p:cNvPr>
          <p:cNvSpPr txBox="1"/>
          <p:nvPr/>
        </p:nvSpPr>
        <p:spPr>
          <a:xfrm>
            <a:off x="704053" y="5922561"/>
            <a:ext cx="4817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https://www.sciencemag.org/news/2015/02/best-and-worst-places-drive-your-electric-car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538EE-2390-44A0-BF73-A5F3AC8F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75" y="4359790"/>
            <a:ext cx="3146628" cy="20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E35A1-598C-4B95-9B9C-DB516125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78" y="3946994"/>
            <a:ext cx="5401451" cy="264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4307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Charge API</a:t>
            </a:r>
          </a:p>
          <a:p>
            <a:pPr lvl="1"/>
            <a:r>
              <a:rPr lang="en-US" sz="1800" dirty="0"/>
              <a:t>Skewed distribution of count of stations shows ~5 cites &gt; 2.5K stations</a:t>
            </a:r>
          </a:p>
          <a:p>
            <a:pPr lvl="1"/>
            <a:r>
              <a:rPr lang="en-US" sz="1800" dirty="0"/>
              <a:t>Bar chart identified Southern CA has highest charging stations per mile</a:t>
            </a:r>
          </a:p>
          <a:p>
            <a:pPr lvl="1"/>
            <a:r>
              <a:rPr lang="en-US" sz="1800" dirty="0"/>
              <a:t>Heatmap shows raw count of charging stations &amp;  East Coast as areas of interest</a:t>
            </a:r>
          </a:p>
          <a:p>
            <a:pPr lvl="1"/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8E418-84AA-44C5-8076-55CF898428A0}"/>
              </a:ext>
            </a:extLst>
          </p:cNvPr>
          <p:cNvSpPr txBox="1"/>
          <p:nvPr/>
        </p:nvSpPr>
        <p:spPr>
          <a:xfrm>
            <a:off x="9248016" y="4238626"/>
            <a:ext cx="18822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Station Density 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5A497CFA-B6FD-4316-8434-ADE01A1B8E9B}"/>
              </a:ext>
            </a:extLst>
          </p:cNvPr>
          <p:cNvSpPr/>
          <p:nvPr/>
        </p:nvSpPr>
        <p:spPr>
          <a:xfrm rot="16200000">
            <a:off x="7208786" y="3868790"/>
            <a:ext cx="504824" cy="1244496"/>
          </a:xfrm>
          <a:prstGeom prst="rightBrace">
            <a:avLst>
              <a:gd name="adj1" fmla="val 14304"/>
              <a:gd name="adj2" fmla="val 760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A5FB0C-5A9A-4CCB-AE5C-8993F98800FF}"/>
              </a:ext>
            </a:extLst>
          </p:cNvPr>
          <p:cNvSpPr txBox="1"/>
          <p:nvPr/>
        </p:nvSpPr>
        <p:spPr>
          <a:xfrm>
            <a:off x="7456806" y="3762328"/>
            <a:ext cx="24295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East Coast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6C9BE31-4CCD-4BF9-B368-57A5B2AB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0" y="3946994"/>
            <a:ext cx="4704897" cy="249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69688-0D54-42DD-A867-F4A0798A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30" y="645327"/>
            <a:ext cx="4223772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6F44CB-DE12-402A-AB9F-F0E4CE8B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9" y="3607032"/>
            <a:ext cx="11324022" cy="2841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00999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Heatmap on station density (stations per mile) brings out LA area with highest density</a:t>
            </a:r>
          </a:p>
          <a:p>
            <a:pPr lvl="1"/>
            <a:r>
              <a:rPr lang="en-US" sz="1800" dirty="0"/>
              <a:t>Population &amp; count of stations identified most desirable cities</a:t>
            </a:r>
            <a:endParaRPr lang="en-US" sz="2000" dirty="0"/>
          </a:p>
          <a:p>
            <a:r>
              <a:rPr lang="en-US" sz="2000" dirty="0"/>
              <a:t>Results: Identified </a:t>
            </a:r>
            <a:r>
              <a:rPr lang="en-US" sz="2800" b="1" dirty="0"/>
              <a:t>top 20 </a:t>
            </a:r>
            <a:r>
              <a:rPr lang="en-US" sz="2000" dirty="0"/>
              <a:t>cities 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58F98E-75D9-4B98-93DB-3D5ED7AD4E4F}"/>
              </a:ext>
            </a:extLst>
          </p:cNvPr>
          <p:cNvSpPr txBox="1"/>
          <p:nvPr/>
        </p:nvSpPr>
        <p:spPr>
          <a:xfrm>
            <a:off x="3874729" y="4402046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 Gap</a:t>
            </a:r>
          </a:p>
          <a:p>
            <a:pPr algn="ctr"/>
            <a:r>
              <a:rPr lang="en-US" sz="1050" dirty="0"/>
              <a:t>Lots of stations &amp; lower population!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5C586F61-5514-411C-90C7-60B13F06E77F}"/>
              </a:ext>
            </a:extLst>
          </p:cNvPr>
          <p:cNvSpPr/>
          <p:nvPr/>
        </p:nvSpPr>
        <p:spPr>
          <a:xfrm rot="10800000">
            <a:off x="2255288" y="4351665"/>
            <a:ext cx="242780" cy="115549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55A091-94A6-4912-8E19-8202E63874A3}"/>
              </a:ext>
            </a:extLst>
          </p:cNvPr>
          <p:cNvCxnSpPr>
            <a:cxnSpLocks/>
          </p:cNvCxnSpPr>
          <p:nvPr/>
        </p:nvCxnSpPr>
        <p:spPr>
          <a:xfrm flipH="1">
            <a:off x="2526497" y="4601585"/>
            <a:ext cx="1308052" cy="39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00D6A1-ED13-45D0-BD08-203FB59CC8BB}"/>
              </a:ext>
            </a:extLst>
          </p:cNvPr>
          <p:cNvSpPr txBox="1"/>
          <p:nvPr/>
        </p:nvSpPr>
        <p:spPr>
          <a:xfrm>
            <a:off x="2032151" y="3780354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Bad Gap</a:t>
            </a:r>
          </a:p>
          <a:p>
            <a:pPr algn="ctr"/>
            <a:r>
              <a:rPr lang="en-US" sz="1050" dirty="0"/>
              <a:t>Less stations &amp;higher population!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6D71805-4DA4-4785-B5C3-FF364DC2B7D1}"/>
              </a:ext>
            </a:extLst>
          </p:cNvPr>
          <p:cNvSpPr/>
          <p:nvPr/>
        </p:nvSpPr>
        <p:spPr>
          <a:xfrm rot="10800000">
            <a:off x="1764520" y="3781254"/>
            <a:ext cx="230872" cy="41549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2">
            <a:extLst>
              <a:ext uri="{FF2B5EF4-FFF2-40B4-BE49-F238E27FC236}">
                <a16:creationId xmlns:a16="http://schemas.microsoft.com/office/drawing/2014/main" id="{F210269A-032C-4E0C-8E32-2BDCB3D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78" y="1230517"/>
            <a:ext cx="4932881" cy="22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716B-82B6-463A-B057-F35D8AC5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2026"/>
            <a:ext cx="10058400" cy="1371600"/>
          </a:xfrm>
        </p:spPr>
        <p:txBody>
          <a:bodyPr/>
          <a:lstStyle/>
          <a:p>
            <a:r>
              <a:rPr lang="en-US" dirty="0"/>
              <a:t>Top 20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75C4F-BE6A-4946-B6D2-260B570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4" y="1406758"/>
            <a:ext cx="9111295" cy="5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{49D08FEF-3F53-44F2-9E8E-AE72ACE1B87A}tf78438558_win32</Template>
  <TotalTime>532</TotalTime>
  <Words>631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Electric vehicle market analysis</vt:lpstr>
      <vt:lpstr>Executive Summary</vt:lpstr>
      <vt:lpstr>Questions &amp; Data</vt:lpstr>
      <vt:lpstr>Data Clean Up &amp; Exploration</vt:lpstr>
      <vt:lpstr>Census Analysis </vt:lpstr>
      <vt:lpstr>Weather Analysis </vt:lpstr>
      <vt:lpstr>Charging Station Analysis</vt:lpstr>
      <vt:lpstr>Charging Station Analysis</vt:lpstr>
      <vt:lpstr>Top 20 Cities</vt:lpstr>
      <vt:lpstr>Post-Mortem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Gary Jeter</dc:creator>
  <cp:lastModifiedBy>Gary Jeter</cp:lastModifiedBy>
  <cp:revision>60</cp:revision>
  <dcterms:created xsi:type="dcterms:W3CDTF">2020-11-03T01:01:00Z</dcterms:created>
  <dcterms:modified xsi:type="dcterms:W3CDTF">2020-11-07T16:22:58Z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